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cratch.mit.ed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96465" y="2704564"/>
            <a:ext cx="8689976" cy="1324375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  <a:cs typeface="Comic Sans MS"/>
              </a:rPr>
              <a:t>programming</a:t>
            </a:r>
            <a:endParaRPr lang="pl-PL" sz="6000" dirty="0">
              <a:solidFill>
                <a:schemeClr val="accent1">
                  <a:lumMod val="75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9262" y="174602"/>
            <a:ext cx="1200150" cy="79057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453352" y="1107584"/>
            <a:ext cx="173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ERASMUS +</a:t>
            </a:r>
            <a:endParaRPr lang="pl-PL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5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scratch bl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7891" y="1598800"/>
            <a:ext cx="52101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18941" y="1598800"/>
            <a:ext cx="61818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blocks connect to each other like a jigsaw puzzle, where each data type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has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its own shape and a specially shaped slot for it to be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inserted.</a:t>
            </a:r>
            <a:endParaRPr lang="pl-PL" sz="2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691685" y="268190"/>
            <a:ext cx="6993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Blocks are puzzle-piece shapes that are used to create code in Scratch. </a:t>
            </a:r>
            <a:endParaRPr lang="pl-PL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91505" y="5518572"/>
            <a:ext cx="8421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l-PL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Series of connected blocks are called scripts</a:t>
            </a:r>
            <a:endParaRPr lang="pl-PL" sz="3600" dirty="0">
              <a:solidFill>
                <a:schemeClr val="tx2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06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8186" y="1920979"/>
            <a:ext cx="109985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http://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scratch.mit.edu</a:t>
            </a:r>
            <a:endParaRPr lang="pl-PL" sz="40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pl-PL" sz="40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experiment and make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program yourself</a:t>
            </a:r>
            <a:endParaRPr lang="pl-PL" sz="40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88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450761"/>
            <a:ext cx="10364451" cy="1249251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omic Sans MS"/>
              </a:rPr>
              <a:t>What is programming?</a:t>
            </a:r>
            <a:endParaRPr lang="pl-PL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69701" y="1700013"/>
            <a:ext cx="10916367" cy="375633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800" cap="none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omic Sans MS"/>
              </a:rPr>
              <a:t>P</a:t>
            </a:r>
            <a:r>
              <a:rPr lang="en-US" sz="2800" cap="none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omic Sans MS"/>
              </a:rPr>
              <a:t>rogramming</a:t>
            </a:r>
            <a:r>
              <a:rPr lang="en-US" sz="2800" cap="none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omic Sans MS"/>
              </a:rPr>
              <a:t> is the art of making a computer do what you want it to do.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omic Sans MS"/>
              </a:rPr>
              <a:t>A </a:t>
            </a:r>
            <a:r>
              <a:rPr lang="en-US" sz="2800" cap="none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omic Sans MS"/>
              </a:rPr>
              <a:t>computer program is simply a set of instructions to tell a computer how to perform a task.</a:t>
            </a:r>
            <a:endParaRPr lang="pl-PL" sz="2800" cap="none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omic Sans M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800" cap="none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omic Sans MS"/>
              </a:rPr>
              <a:t>P</a:t>
            </a:r>
            <a:r>
              <a:rPr lang="en-US" sz="2800" cap="none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omic Sans MS"/>
              </a:rPr>
              <a:t>rogramming</a:t>
            </a:r>
            <a:r>
              <a:rPr lang="en-US" sz="2800" cap="none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omic Sans MS"/>
              </a:rPr>
              <a:t> languages are used to write programs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omic Sans MS"/>
            </a:endParaRP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7" y="5279264"/>
            <a:ext cx="2009104" cy="141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47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412125"/>
            <a:ext cx="10364451" cy="953036"/>
          </a:xfrm>
        </p:spPr>
        <p:txBody>
          <a:bodyPr>
            <a:normAutofit/>
          </a:bodyPr>
          <a:lstStyle/>
          <a:p>
            <a:r>
              <a:rPr lang="pl-PL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programming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language</a:t>
            </a:r>
            <a:endParaRPr lang="pl-PL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841679" y="1399906"/>
            <a:ext cx="7289442" cy="442871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835" y="5828616"/>
            <a:ext cx="11430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4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631066"/>
            <a:ext cx="10363826" cy="51601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32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3200" cap="none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ome</a:t>
            </a: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programming languages (like java or </a:t>
            </a:r>
            <a:r>
              <a:rPr lang="en-US" sz="3200" cap="none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c++</a:t>
            </a: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 require the code to be compiled (translated to binary) before it can be started.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32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</a:t>
            </a:r>
            <a:r>
              <a:rPr lang="en-US" sz="3200" cap="none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thers</a:t>
            </a: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(like </a:t>
            </a:r>
            <a:r>
              <a:rPr lang="en-US" sz="3200" cap="none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javascript</a:t>
            </a: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 are interpreted, meaning that each command is translated separately when the program is started.</a:t>
            </a:r>
            <a:endParaRPr lang="en-US" sz="3200" cap="none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9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78795" y="775146"/>
            <a:ext cx="10045521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Languages that look like “machine code” (e.g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82A8: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jsr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r5)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are used for…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Writing games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Writing application programs (like Excel)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Other languages look like English (“high level,” e.g., PRINT “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”)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Logo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JavaScript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119316" y="3717701"/>
            <a:ext cx="2057400" cy="1066800"/>
          </a:xfrm>
          <a:prstGeom prst="rect">
            <a:avLst/>
          </a:prstGeom>
          <a:solidFill>
            <a:srgbClr val="97CD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147257" y="3933422"/>
            <a:ext cx="2743200" cy="1143000"/>
          </a:xfrm>
          <a:prstGeom prst="flowChartDecision">
            <a:avLst/>
          </a:prstGeom>
          <a:solidFill>
            <a:srgbClr val="97CD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5147257" y="5838422"/>
            <a:ext cx="2438400" cy="838200"/>
          </a:xfrm>
          <a:prstGeom prst="flowChartInputOutput">
            <a:avLst/>
          </a:prstGeom>
          <a:solidFill>
            <a:srgbClr val="97CD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413457" y="5686022"/>
            <a:ext cx="2362200" cy="685800"/>
          </a:xfrm>
          <a:prstGeom prst="flowChartTerminator">
            <a:avLst/>
          </a:prstGeom>
          <a:solidFill>
            <a:srgbClr val="97CD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438606" y="5316690"/>
            <a:ext cx="1855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flowchart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 symbol </a:t>
            </a:r>
          </a:p>
        </p:txBody>
      </p:sp>
    </p:spTree>
    <p:extLst>
      <p:ext uri="{BB962C8B-B14F-4D97-AF65-F5344CB8AC3E}">
        <p14:creationId xmlns:p14="http://schemas.microsoft.com/office/powerpoint/2010/main" xmlns="" val="425565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96278" y="318052"/>
            <a:ext cx="967408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u="sng" dirty="0" err="1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some</a:t>
            </a:r>
            <a:r>
              <a:rPr lang="pl-PL" sz="3600" u="sng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3600" u="sng" dirty="0" err="1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examples</a:t>
            </a:r>
            <a:r>
              <a:rPr lang="pl-PL" sz="3600" u="sng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of </a:t>
            </a:r>
            <a:r>
              <a:rPr lang="pl-PL" sz="3600" u="sng" dirty="0" err="1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</a:t>
            </a:r>
            <a:r>
              <a:rPr lang="pl-PL" sz="3600" u="sng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3600" u="sng" dirty="0" err="1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instruction</a:t>
            </a:r>
            <a:r>
              <a:rPr lang="pl-PL" sz="3600" u="sng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to </a:t>
            </a:r>
            <a:r>
              <a:rPr lang="pl-PL" sz="3600" u="sng" dirty="0" err="1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print</a:t>
            </a:r>
            <a:r>
              <a:rPr lang="pl-PL" sz="3600" u="sng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the </a:t>
            </a:r>
            <a:r>
              <a:rPr lang="pl-PL" sz="3600" u="sng" dirty="0" err="1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word</a:t>
            </a:r>
            <a:r>
              <a:rPr lang="pl-PL" sz="3600" u="sng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HI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Logo		PR [HI]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JavaScript 	alert(“HI”);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FORTRAN	PRINT “HI”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BASIC		PRINT “HI”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COBOL	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DISPLAY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‘HI’.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C++		</a:t>
            </a:r>
            <a:r>
              <a:rPr lang="pl-PL" sz="2400" dirty="0" err="1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printf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(“HI”);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Pascal		WRITELN(‘HI’);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Assembly	XPRNT MESSAGE1                                       </a:t>
            </a:r>
            <a:endParaRPr lang="pl-PL" sz="2400" dirty="0" smtClean="0">
              <a:solidFill>
                <a:schemeClr val="tx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Language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MESSAGE1 DC ‘HI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’</a:t>
            </a:r>
            <a:endParaRPr lang="pl-PL" sz="2400" dirty="0">
              <a:solidFill>
                <a:schemeClr val="tx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31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423" y="2910718"/>
            <a:ext cx="3245475" cy="80474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3046198" y="1669244"/>
            <a:ext cx="6157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programming language</a:t>
            </a:r>
            <a:endParaRPr lang="pl-PL" sz="4800" dirty="0"/>
          </a:p>
        </p:txBody>
      </p:sp>
      <p:pic>
        <p:nvPicPr>
          <p:cNvPr id="5" name="Picture 10" descr="cat1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8382" y="4443211"/>
            <a:ext cx="1156933" cy="1349755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759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3639" y="2024010"/>
            <a:ext cx="108826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Scratch is designed to be fun, educational, and easy to learn. </a:t>
            </a:r>
            <a:endParaRPr lang="pl-PL" sz="2800" dirty="0" smtClean="0">
              <a:solidFill>
                <a:schemeClr val="tx2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Scratch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a free programmable toolkit that enables kids to create their own games, animated stories, and interactive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art</a:t>
            </a:r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share their creations with one another over the Internet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pl-PL" sz="2800" dirty="0" smtClean="0">
              <a:solidFill>
                <a:schemeClr val="tx2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2800" dirty="0" err="1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learn from  </a:t>
            </a:r>
            <a:r>
              <a:rPr lang="pl-PL" sz="2800" dirty="0" err="1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Scratch</a:t>
            </a:r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important computational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ideas</a:t>
            </a:r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think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creatively</a:t>
            </a:r>
            <a:r>
              <a:rPr lang="pl-PL" sz="2800" dirty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 reason systematically.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777544" y="720075"/>
            <a:ext cx="57611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err="1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About</a:t>
            </a:r>
            <a:r>
              <a:rPr lang="pl-PL" sz="44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4400" dirty="0" err="1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Scratch</a:t>
            </a:r>
            <a:r>
              <a:rPr lang="pl-PL" sz="4400" dirty="0" smtClean="0">
                <a:solidFill>
                  <a:schemeClr val="tx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pl-PL" sz="4400" dirty="0">
              <a:solidFill>
                <a:schemeClr val="tx2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86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4856" y="710365"/>
            <a:ext cx="94788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Scratch projects are made up of a stage and objects called sprites.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72" y="2176529"/>
            <a:ext cx="4629132" cy="421133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6478073" y="2844882"/>
            <a:ext cx="41727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The stage is where you see your stories, games and animations come to life.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rgbClr val="92D050"/>
                </a:solidFill>
              </a:rPr>
              <a:t>Sprites move and interact with one another on the stage</a:t>
            </a:r>
            <a:endParaRPr lang="pl-PL" sz="2400" dirty="0">
              <a:solidFill>
                <a:srgbClr val="92D050"/>
              </a:solidFill>
            </a:endParaRPr>
          </a:p>
        </p:txBody>
      </p:sp>
      <p:cxnSp>
        <p:nvCxnSpPr>
          <p:cNvPr id="6" name="Łącznik łamany 5"/>
          <p:cNvCxnSpPr/>
          <p:nvPr/>
        </p:nvCxnSpPr>
        <p:spPr>
          <a:xfrm rot="10800000" flipV="1">
            <a:off x="4391696" y="3103807"/>
            <a:ext cx="2099256" cy="296215"/>
          </a:xfrm>
          <a:prstGeom prst="bentConnector3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łamany 8"/>
          <p:cNvCxnSpPr/>
          <p:nvPr/>
        </p:nvCxnSpPr>
        <p:spPr>
          <a:xfrm rot="10800000">
            <a:off x="3387144" y="4183710"/>
            <a:ext cx="3103808" cy="800414"/>
          </a:xfrm>
          <a:prstGeom prst="bentConnector3">
            <a:avLst/>
          </a:prstGeom>
          <a:ln w="38100">
            <a:solidFill>
              <a:srgbClr val="92D050"/>
            </a:solidFill>
            <a:tailEnd type="triangle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65881807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108</TotalTime>
  <Words>320</Words>
  <Application>Microsoft Office PowerPoint</Application>
  <PresentationFormat>Niestandardowy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Kropla</vt:lpstr>
      <vt:lpstr>programming</vt:lpstr>
      <vt:lpstr>What is programming?</vt:lpstr>
      <vt:lpstr>programming language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Fotografia</dc:creator>
  <cp:lastModifiedBy>Agnieszka Stepaniuk</cp:lastModifiedBy>
  <cp:revision>13</cp:revision>
  <dcterms:created xsi:type="dcterms:W3CDTF">2016-11-01T12:56:48Z</dcterms:created>
  <dcterms:modified xsi:type="dcterms:W3CDTF">2016-11-01T17:23:30Z</dcterms:modified>
</cp:coreProperties>
</file>